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EA01D6B-8F60-4D2D-8FF3-20AA40D0E7D2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BFEC87F-AA89-4735-A582-DA335A6EEFD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76400" y="3429000"/>
            <a:ext cx="6400800" cy="1600200"/>
          </a:xfrm>
        </p:spPr>
        <p:txBody>
          <a:bodyPr>
            <a:normAutofit fontScale="70000" lnSpcReduction="20000"/>
          </a:bodyPr>
          <a:lstStyle/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pPr algn="r"/>
            <a:endParaRPr lang="en-US" b="1" dirty="0" smtClean="0"/>
          </a:p>
          <a:p>
            <a:pPr algn="r"/>
            <a:r>
              <a:rPr lang="en-US" b="1" dirty="0" err="1" smtClean="0"/>
              <a:t>K.G.K.Subba</a:t>
            </a:r>
            <a:r>
              <a:rPr lang="en-US" b="1" dirty="0" smtClean="0"/>
              <a:t> </a:t>
            </a:r>
            <a:r>
              <a:rPr lang="en-US" b="1" dirty="0" err="1" smtClean="0"/>
              <a:t>Rao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b="1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National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Accounts Statistics------Overestimated or underestimated?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620000" cy="1066800"/>
          </a:xfrm>
        </p:spPr>
        <p:txBody>
          <a:bodyPr>
            <a:normAutofit/>
          </a:bodyPr>
          <a:lstStyle/>
          <a:p>
            <a:pPr algn="ctr"/>
            <a: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Financial Flows-</a:t>
            </a:r>
            <a:r>
              <a:rPr lang="en-US" sz="3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Instrument-wise</a:t>
            </a:r>
            <a:endParaRPr lang="en-US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219201" y="1600201"/>
          <a:ext cx="6781800" cy="41910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91824"/>
                <a:gridCol w="887610"/>
                <a:gridCol w="873831"/>
                <a:gridCol w="844825"/>
                <a:gridCol w="784634"/>
                <a:gridCol w="837573"/>
                <a:gridCol w="861503"/>
              </a:tblGrid>
              <a:tr h="24652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Credit Instrument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2015-16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2016-17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2017-18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52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Sources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Uses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Sources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Uses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Sources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Uses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46529"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30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Currency and deposits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10440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(11800)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12478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(12701)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13866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(12536)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11694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(11902)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14240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(12975)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13800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(14283)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30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Debt securities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12187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(12333)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9223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(14084)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14777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(16227)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14037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(15190)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14944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(17083)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14679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(14581)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30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Loans and borrowing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9801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(12599)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12000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(13725)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499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(─1783)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13333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(9094)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17546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(19572)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16355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(21922)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30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Equity and Investment fund shares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8479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(7852)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5485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(11347)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10389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(11000)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6336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(10019)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9194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(8966)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5989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(9758)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8611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Insurance, pension, provident fund and standardized guarantee schemes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1880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(4070)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5549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(5618)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4615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(6587)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6795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(6512)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3349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(6459)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7183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(7387)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9305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Total (including other miscellaneous items)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51066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(54586)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49635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Times New Roman" pitchFamily="18" charset="0"/>
                          <a:cs typeface="Times New Roman" pitchFamily="18" charset="0"/>
                        </a:rPr>
                        <a:t>(56689)</a:t>
                      </a:r>
                      <a:endParaRPr lang="en-US" sz="12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49721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(51442)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48767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(55567)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65616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(68189)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62476</a:t>
                      </a:r>
                    </a:p>
                    <a:p>
                      <a:pPr marL="0" marR="0" algn="jus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 pitchFamily="18" charset="0"/>
                          <a:cs typeface="Times New Roman" pitchFamily="18" charset="0"/>
                        </a:rPr>
                        <a:t>(72778)</a:t>
                      </a:r>
                      <a:endParaRPr lang="en-US" sz="12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8674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/>
              <a:t>Source:  1.National Accounts Statistics,   2019 ; 2. Reserve Bank of India Bulletin (July 2019) Article on “ Financial Stocks and Flows of the Indian Economy,2011-12 to2017-18.Note: Figures in brackets  are from Source (2).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77000" y="1143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(In billion)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GVA </a:t>
            </a: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Saving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estimates of </a:t>
            </a:r>
            <a:r>
              <a:rPr lang="en-US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NAS and </a:t>
            </a: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RBI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143000" y="1905000"/>
          <a:ext cx="6553200" cy="320039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402758"/>
                <a:gridCol w="1072342"/>
                <a:gridCol w="1072342"/>
                <a:gridCol w="1005758"/>
              </a:tblGrid>
              <a:tr h="355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 dirty="0">
                        <a:latin typeface="Calibri"/>
                        <a:ea typeface="Calibri"/>
                        <a:cs typeface="Mang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itchFamily="18" charset="0"/>
                          <a:cs typeface="Times New Roman" pitchFamily="18" charset="0"/>
                        </a:rPr>
                        <a:t>2015-16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itchFamily="18" charset="0"/>
                          <a:cs typeface="Times New Roman" pitchFamily="18" charset="0"/>
                        </a:rPr>
                        <a:t>2016-17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latin typeface="Times New Roman" pitchFamily="18" charset="0"/>
                          <a:cs typeface="Times New Roman" pitchFamily="18" charset="0"/>
                        </a:rPr>
                        <a:t>2017-18</a:t>
                      </a:r>
                      <a:endParaRPr lang="en-US" sz="1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55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GVA including QCs     (1)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43406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48711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54210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55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GVA of QCs                  (2)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 9854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11057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12306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12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GVA excluding QCs     (3) =(1)─(2)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33552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(20536)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37654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(23232)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41904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(32526)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55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Gross Saving including QCs    (4)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15232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16384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18381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5559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 pitchFamily="18" charset="0"/>
                          <a:cs typeface="Times New Roman" pitchFamily="18" charset="0"/>
                        </a:rPr>
                        <a:t>Saving of QCs                         (5)</a:t>
                      </a:r>
                      <a:endParaRPr lang="en-US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6996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7850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8737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120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Gross Saving excluding QCs   (6)= (4)─(5)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8236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(7181)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8534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(4631)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9644</a:t>
                      </a: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cs typeface="Times New Roman" pitchFamily="18" charset="0"/>
                        </a:rPr>
                        <a:t>(5366)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6800" y="5257800"/>
            <a:ext cx="7010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Source : 1. NAS 2019; 2.NSSO Report No.582: NSSO 73</a:t>
            </a:r>
            <a:r>
              <a:rPr lang="en-US" sz="1200" baseline="30000" dirty="0"/>
              <a:t>rd</a:t>
            </a:r>
            <a:r>
              <a:rPr lang="en-US" sz="1200" dirty="0"/>
              <a:t> Round  “Economic Characteristics  of Unincorporated Non- Agricultural Enterprises ( Excluding Construction) in India ( July 2015-June2016</a:t>
            </a:r>
            <a:r>
              <a:rPr lang="en-US" sz="1200" dirty="0" smtClean="0"/>
              <a:t>)</a:t>
            </a:r>
          </a:p>
          <a:p>
            <a:endParaRPr lang="en-US" sz="1200" dirty="0"/>
          </a:p>
          <a:p>
            <a:r>
              <a:rPr lang="en-US" sz="1200" dirty="0"/>
              <a:t>Note: Figures in brackets are the estimates derived from RBI studies , using the Paid up capital blow up factors. The definitions of GVA and Gross saving  as indicated in RBI studies are used for the exercise</a:t>
            </a:r>
            <a:r>
              <a:rPr lang="en-US" sz="1200" baseline="30000" dirty="0"/>
              <a:t>3</a:t>
            </a:r>
            <a:r>
              <a:rPr lang="en-US" sz="1200" dirty="0"/>
              <a:t>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72200" y="1447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(In billion)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</TotalTime>
  <Words>414</Words>
  <Application>Microsoft Office PowerPoint</Application>
  <PresentationFormat>On-screen Show (4:3)</PresentationFormat>
  <Paragraphs>135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Equity</vt:lpstr>
      <vt:lpstr>  National Accounts Statistics------Overestimated or underestimated?  </vt:lpstr>
      <vt:lpstr>Financial Flows--Instrument-wise</vt:lpstr>
      <vt:lpstr>    GVA and Saving estimates of NAS and RBI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Accounts Statistics------Overestimated or underestimated?</dc:title>
  <dc:creator>user</dc:creator>
  <cp:lastModifiedBy>user</cp:lastModifiedBy>
  <cp:revision>3</cp:revision>
  <dcterms:created xsi:type="dcterms:W3CDTF">2020-09-26T07:00:52Z</dcterms:created>
  <dcterms:modified xsi:type="dcterms:W3CDTF">2020-09-26T07:13:51Z</dcterms:modified>
</cp:coreProperties>
</file>